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sldIdLst>
    <p:sldId id="269" r:id="rId2"/>
    <p:sldId id="270" r:id="rId3"/>
  </p:sldIdLst>
  <p:sldSz cx="9144000" cy="6858000" type="screen4x3"/>
  <p:notesSz cx="6858000" cy="9144000"/>
  <p:defaultTextStyle>
    <a:defPPr>
      <a:defRPr lang="sr-Latn-C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72" d="100"/>
          <a:sy n="72" d="100"/>
        </p:scale>
        <p:origin x="1350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0" y="72000"/>
            <a:ext cx="7772400" cy="1470025"/>
          </a:xfrm>
        </p:spPr>
        <p:txBody>
          <a:bodyPr>
            <a:normAutofit/>
          </a:bodyPr>
          <a:lstStyle>
            <a:lvl1pPr marL="288000" algn="l">
              <a:defRPr sz="1900" b="1">
                <a:solidFill>
                  <a:schemeClr val="bg1"/>
                </a:solidFill>
                <a:latin typeface="Myriad Pro" pitchFamily="34" charset="0"/>
              </a:defRPr>
            </a:lvl1pPr>
          </a:lstStyle>
          <a:p>
            <a:r>
              <a:rPr lang="hr-HR"/>
              <a:t>Kliknite da biste uredili stil naslova matrice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1222744"/>
            <a:ext cx="6400800" cy="4880344"/>
          </a:xfrm>
        </p:spPr>
        <p:txBody>
          <a:bodyPr anchor="ctr"/>
          <a:lstStyle>
            <a:lvl1pPr marL="0" indent="0" algn="ctr">
              <a:buNone/>
              <a:defRPr sz="6000" b="1">
                <a:solidFill>
                  <a:srgbClr val="DCAB3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/>
              <a:t>Kliknite da biste uredili stil podnaslova matrice</a:t>
            </a:r>
            <a:endParaRPr lang="hr-HR" dirty="0"/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8AA1693A-0222-4F02-BDD3-96838405A6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0AD78F-6ACE-4AAD-8A03-C126287F028D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5E30BEFE-CBB7-4370-B900-7EEFEB6DF7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0A680F2E-9953-4DA8-AD80-37C476A912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C1F325-6108-457A-ADD5-A8CCEA24D2E1}" type="slidenum">
              <a:rPr lang="hr-HR" altLang="sr-Latn-RS"/>
              <a:pPr/>
              <a:t>‹#›</a:t>
            </a:fld>
            <a:endParaRPr lang="hr-HR" altLang="sr-Latn-RS"/>
          </a:p>
        </p:txBody>
      </p:sp>
      <p:pic>
        <p:nvPicPr>
          <p:cNvPr id="8" name="Slika 7">
            <a:extLst>
              <a:ext uri="{FF2B5EF4-FFF2-40B4-BE49-F238E27FC236}">
                <a16:creationId xmlns:a16="http://schemas.microsoft.com/office/drawing/2014/main" id="{EAE16911-9168-471A-97BD-26896FE202C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859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9384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12D900FA-19E2-4EA0-B58E-804520CD50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31A267-84F7-4C9C-84B6-FD22F244AD16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F7EAF120-B6E5-469C-9677-F756558900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71FBC02F-1970-4454-A778-ADF9A6F52F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233578-911E-4642-9883-35EF08860086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5447073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8675EEF7-28A8-4D80-A021-CEFC74EBE0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3A12AD-8195-49A9-B892-F4E2FF9E52AD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88E528ED-246F-45FD-83E3-5A5B27B5A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87E8F064-12BF-4DA3-8E74-0485551C8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705F7C-2087-403F-BA26-9889FAE458CF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5559449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2D84C424-80F4-4D52-873A-B6AE41F749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0E4B05-5BE0-449F-90CA-99BEF9D43C1E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553FB8B8-0B54-4987-A3A7-DA2569A077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2A6CABDC-DA51-44EE-BBED-7121EDA938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4281B5-0D9A-4802-9D82-404E35A3C822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7252923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CE7BFC9E-01FD-456D-BB32-E5C17FA730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A0D602-11EB-4B19-AD11-C1FDE21FD916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4EEB00B0-C409-40CD-A620-B013A871EC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AF12F519-7F7F-4F76-9409-FB1EB60FBD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C26EDD-16E7-4659-8FF2-9FC07C7CE5F6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5767869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C7D5CBB9-275B-4FD7-B870-2E9CE54F45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06A686-1323-43C9-85B9-260B96790AC3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976D06E6-0026-4AF3-B24D-65682A0303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DD2367BB-FDE0-4253-BC88-84A4A180C8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EBBF84-A91B-42B6-90EF-AF72F7EDDFCE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41744237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3">
            <a:extLst>
              <a:ext uri="{FF2B5EF4-FFF2-40B4-BE49-F238E27FC236}">
                <a16:creationId xmlns:a16="http://schemas.microsoft.com/office/drawing/2014/main" id="{4E2E36F1-E850-4358-A3AC-B4B32E2B94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E49378-2726-4BC6-88D3-068DF47D3545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8" name="Rezervirano mjesto podnožja 4">
            <a:extLst>
              <a:ext uri="{FF2B5EF4-FFF2-40B4-BE49-F238E27FC236}">
                <a16:creationId xmlns:a16="http://schemas.microsoft.com/office/drawing/2014/main" id="{0C16CFE6-EAC1-4510-AD2D-9D91288179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9" name="Rezervirano mjesto broja slajda 5">
            <a:extLst>
              <a:ext uri="{FF2B5EF4-FFF2-40B4-BE49-F238E27FC236}">
                <a16:creationId xmlns:a16="http://schemas.microsoft.com/office/drawing/2014/main" id="{DFD98857-7128-4772-AA4A-632AD1305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34054B-0EBF-4524-A1BA-48087E6ED12C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7450238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3">
            <a:extLst>
              <a:ext uri="{FF2B5EF4-FFF2-40B4-BE49-F238E27FC236}">
                <a16:creationId xmlns:a16="http://schemas.microsoft.com/office/drawing/2014/main" id="{11E1F005-DC2A-4C16-B8D9-4140298F17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A6DB4E-92D9-4842-AE48-5B07D3A2C6AD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4" name="Rezervirano mjesto podnožja 4">
            <a:extLst>
              <a:ext uri="{FF2B5EF4-FFF2-40B4-BE49-F238E27FC236}">
                <a16:creationId xmlns:a16="http://schemas.microsoft.com/office/drawing/2014/main" id="{BCD37B75-FB05-479C-BAD7-6E938EA3FD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5">
            <a:extLst>
              <a:ext uri="{FF2B5EF4-FFF2-40B4-BE49-F238E27FC236}">
                <a16:creationId xmlns:a16="http://schemas.microsoft.com/office/drawing/2014/main" id="{CC0CC0FB-3E89-48F1-90D1-E59DF32AB2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5DE6B7-F950-44BC-AB1D-E33AB605EF3D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514944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datuma 1">
            <a:extLst>
              <a:ext uri="{FF2B5EF4-FFF2-40B4-BE49-F238E27FC236}">
                <a16:creationId xmlns:a16="http://schemas.microsoft.com/office/drawing/2014/main" id="{BC7DF6E4-1A2C-4831-8C5E-21BA65BDF5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0DE796-1048-4AB9-BCB0-D4AA986BAC2F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4" name="Rezervirano mjesto podnožja 2">
            <a:extLst>
              <a:ext uri="{FF2B5EF4-FFF2-40B4-BE49-F238E27FC236}">
                <a16:creationId xmlns:a16="http://schemas.microsoft.com/office/drawing/2014/main" id="{52687AC8-CB3E-49DB-83E8-CB0649100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3">
            <a:extLst>
              <a:ext uri="{FF2B5EF4-FFF2-40B4-BE49-F238E27FC236}">
                <a16:creationId xmlns:a16="http://schemas.microsoft.com/office/drawing/2014/main" id="{FA4916B2-4B22-474F-AF73-2FC19A076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5C0A26-09EC-4E28-80B7-7A7908750188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7490017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1F3C6008-7BDB-4B57-B9B1-8C485C3B2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99FD61-4343-4A1E-8CBF-E58411882AA6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A36634F8-820B-4123-8011-6B1B0D6F7A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B7821A0D-F3DD-4E94-83BD-C8003A6544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33A250-3F0B-44B2-B9EF-6F6E21286202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225968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hr-HR" noProof="0"/>
              <a:t>Kliknite ikonu da biste dodali  sliku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B84CD97E-0499-4444-A753-189C7BDBDF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B04DFC-AA82-41F5-B8FF-0996087FD9DE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A44693B3-DF6E-430E-A89C-ADD271E6E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D6C9D129-8E85-4F97-B8BE-1BDAB6E6FD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5147B5-B7CE-4D1C-BD6C-D73FC67959FD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4297773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zervirano mjesto naslova 1">
            <a:extLst>
              <a:ext uri="{FF2B5EF4-FFF2-40B4-BE49-F238E27FC236}">
                <a16:creationId xmlns:a16="http://schemas.microsoft.com/office/drawing/2014/main" id="{42CD12A3-8445-46F0-BD14-D2B76EC4E42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Kliknite da biste uredili stil naslova matrice</a:t>
            </a:r>
          </a:p>
        </p:txBody>
      </p:sp>
      <p:sp>
        <p:nvSpPr>
          <p:cNvPr id="2051" name="Rezervirano mjesto teksta 2">
            <a:extLst>
              <a:ext uri="{FF2B5EF4-FFF2-40B4-BE49-F238E27FC236}">
                <a16:creationId xmlns:a16="http://schemas.microsoft.com/office/drawing/2014/main" id="{3BD17FB0-89EE-4881-AC31-4EFAF1E4074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Kliknite da biste uredili stilove teksta matrice</a:t>
            </a:r>
          </a:p>
          <a:p>
            <a:pPr lvl="1"/>
            <a:r>
              <a:rPr lang="hr-HR" altLang="sr-Latn-RS"/>
              <a:t>Druga razina</a:t>
            </a:r>
          </a:p>
          <a:p>
            <a:pPr lvl="2"/>
            <a:r>
              <a:rPr lang="hr-HR" altLang="sr-Latn-RS"/>
              <a:t>Treća razina</a:t>
            </a:r>
          </a:p>
          <a:p>
            <a:pPr lvl="3"/>
            <a:r>
              <a:rPr lang="hr-HR" altLang="sr-Latn-RS"/>
              <a:t>Četvrta razina</a:t>
            </a:r>
          </a:p>
          <a:p>
            <a:pPr lvl="4"/>
            <a:r>
              <a:rPr lang="hr-HR" altLang="sr-Latn-RS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57F168AD-E7F8-4626-91A6-128EC81D44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DC4B3DE8-E3C0-4D72-AC8B-FD4EE88F5E9F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7B5EED52-2D21-4E1F-9DA3-128A69FB29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4C350DEC-2719-42A4-BF38-9375135EB1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7BCBFF00-A315-466B-98B9-139845DDFD43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22" r:id="rId7"/>
    <p:sldLayoutId id="2147483717" r:id="rId8"/>
    <p:sldLayoutId id="2147483718" r:id="rId9"/>
    <p:sldLayoutId id="2147483719" r:id="rId10"/>
    <p:sldLayoutId id="214748372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wmf"/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9.wmf"/><Relationship Id="rId2" Type="http://schemas.openxmlformats.org/officeDocument/2006/relationships/oleObject" Target="../embeddings/oleObject1.bin"/><Relationship Id="rId16" Type="http://schemas.openxmlformats.org/officeDocument/2006/relationships/oleObject" Target="../embeddings/oleObject8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5" Type="http://schemas.openxmlformats.org/officeDocument/2006/relationships/image" Target="../media/image8.w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Relationship Id="rId14" Type="http://schemas.openxmlformats.org/officeDocument/2006/relationships/oleObject" Target="../embeddings/oleObject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Subtitle 2">
            <a:extLst>
              <a:ext uri="{FF2B5EF4-FFF2-40B4-BE49-F238E27FC236}">
                <a16:creationId xmlns:a16="http://schemas.microsoft.com/office/drawing/2014/main" id="{B33E17D3-0E26-4EC7-B03D-FA33BE048D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22338" y="3154017"/>
            <a:ext cx="7381875" cy="2948333"/>
          </a:xfrm>
        </p:spPr>
        <p:txBody>
          <a:bodyPr/>
          <a:lstStyle/>
          <a:p>
            <a:pPr eaLnBrk="1" hangingPunct="1"/>
            <a:r>
              <a:rPr lang="hr-HR" altLang="sr-Latn-RS" sz="4400" dirty="0">
                <a:solidFill>
                  <a:schemeClr val="tx1"/>
                </a:solidFill>
              </a:rPr>
              <a:t>2.3.7. Primjena obrnute proporcionalnosti - brzina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B9CE729A-2F10-4AAC-9EE4-ACF49DC1378A}"/>
              </a:ext>
            </a:extLst>
          </p:cNvPr>
          <p:cNvSpPr txBox="1">
            <a:spLocks/>
          </p:cNvSpPr>
          <p:nvPr/>
        </p:nvSpPr>
        <p:spPr bwMode="auto">
          <a:xfrm>
            <a:off x="1013792" y="1784069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60000" algn="l" rtl="0" fontAlgn="base">
              <a:spcBef>
                <a:spcPct val="0"/>
              </a:spcBef>
              <a:spcAft>
                <a:spcPct val="0"/>
              </a:spcAft>
              <a:defRPr sz="2000" b="1" kern="1200">
                <a:solidFill>
                  <a:schemeClr val="bg1"/>
                </a:solidFill>
                <a:latin typeface="Myriad Pro" pitchFamily="34" charset="0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358775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2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yriad Pro" pitchFamily="34" charset="0"/>
                <a:ea typeface="+mj-ea"/>
                <a:cs typeface="+mj-cs"/>
              </a:rPr>
              <a:t>2. ALGEBARSKI IZRAZI, JEDNADŽBE I NJIHOVA PRIMJENA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niOkvir 4">
            <a:extLst>
              <a:ext uri="{FF2B5EF4-FFF2-40B4-BE49-F238E27FC236}">
                <a16:creationId xmlns:a16="http://schemas.microsoft.com/office/drawing/2014/main" id="{D8724621-E4AA-459D-903F-C702BAF155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550" y="3454400"/>
            <a:ext cx="36004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>
                <a:solidFill>
                  <a:srgbClr val="0070C0"/>
                </a:solidFill>
              </a:rPr>
              <a:t>76 km/h </a:t>
            </a:r>
            <a:r>
              <a:rPr lang="hr-HR" altLang="sr-Latn-RS"/>
              <a:t>…………….. </a:t>
            </a:r>
            <a:endParaRPr lang="hr-HR" altLang="sr-Latn-RS">
              <a:solidFill>
                <a:srgbClr val="FF0000"/>
              </a:solidFill>
            </a:endParaRPr>
          </a:p>
        </p:txBody>
      </p:sp>
      <p:sp>
        <p:nvSpPr>
          <p:cNvPr id="6" name="TekstniOkvir 5">
            <a:extLst>
              <a:ext uri="{FF2B5EF4-FFF2-40B4-BE49-F238E27FC236}">
                <a16:creationId xmlns:a16="http://schemas.microsoft.com/office/drawing/2014/main" id="{28584D14-0FC7-425D-A07A-E140B1E29E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3775" y="3944938"/>
            <a:ext cx="34194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>
                <a:solidFill>
                  <a:srgbClr val="0070C0"/>
                </a:solidFill>
              </a:rPr>
              <a:t>100 km/h </a:t>
            </a:r>
            <a:r>
              <a:rPr lang="hr-HR" altLang="sr-Latn-RS"/>
              <a:t>……………...</a:t>
            </a:r>
            <a:r>
              <a:rPr lang="hr-HR" altLang="sr-Latn-RS" i="1">
                <a:solidFill>
                  <a:srgbClr val="FF0000"/>
                </a:solidFill>
              </a:rPr>
              <a:t>y</a:t>
            </a:r>
            <a:r>
              <a:rPr lang="hr-HR" altLang="sr-Latn-RS" i="1" baseline="-25000">
                <a:solidFill>
                  <a:srgbClr val="FF0000"/>
                </a:solidFill>
              </a:rPr>
              <a:t>2</a:t>
            </a:r>
            <a:endParaRPr lang="hr-HR" altLang="sr-Latn-RS" sz="2400" i="1">
              <a:solidFill>
                <a:srgbClr val="FF0000"/>
              </a:solidFill>
              <a:latin typeface="Brush Script MT" panose="03060802040406070304" pitchFamily="66" charset="0"/>
            </a:endParaRPr>
          </a:p>
        </p:txBody>
      </p:sp>
      <p:cxnSp>
        <p:nvCxnSpPr>
          <p:cNvPr id="7" name="Ravni poveznik 6">
            <a:extLst>
              <a:ext uri="{FF2B5EF4-FFF2-40B4-BE49-F238E27FC236}">
                <a16:creationId xmlns:a16="http://schemas.microsoft.com/office/drawing/2014/main" id="{736DF420-767F-42EA-9364-E604B0C8ADBA}"/>
              </a:ext>
            </a:extLst>
          </p:cNvPr>
          <p:cNvCxnSpPr/>
          <p:nvPr/>
        </p:nvCxnSpPr>
        <p:spPr>
          <a:xfrm flipV="1">
            <a:off x="1004888" y="4413250"/>
            <a:ext cx="292417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Ravni poveznik sa strelicom 7">
            <a:extLst>
              <a:ext uri="{FF2B5EF4-FFF2-40B4-BE49-F238E27FC236}">
                <a16:creationId xmlns:a16="http://schemas.microsoft.com/office/drawing/2014/main" id="{CEC14ED7-8E5D-4633-97AD-362DA7E2857B}"/>
              </a:ext>
            </a:extLst>
          </p:cNvPr>
          <p:cNvCxnSpPr/>
          <p:nvPr/>
        </p:nvCxnSpPr>
        <p:spPr>
          <a:xfrm rot="16200000" flipH="1">
            <a:off x="3476625" y="3798888"/>
            <a:ext cx="587375" cy="0"/>
          </a:xfrm>
          <a:prstGeom prst="straightConnector1">
            <a:avLst/>
          </a:prstGeom>
          <a:ln w="28575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Ravni poveznik sa strelicom 8">
            <a:extLst>
              <a:ext uri="{FF2B5EF4-FFF2-40B4-BE49-F238E27FC236}">
                <a16:creationId xmlns:a16="http://schemas.microsoft.com/office/drawing/2014/main" id="{F5DA71EA-A322-4D49-90DD-7B73470D7F69}"/>
              </a:ext>
            </a:extLst>
          </p:cNvPr>
          <p:cNvCxnSpPr/>
          <p:nvPr/>
        </p:nvCxnSpPr>
        <p:spPr>
          <a:xfrm rot="16200000" flipH="1">
            <a:off x="581025" y="3878263"/>
            <a:ext cx="587375" cy="0"/>
          </a:xfrm>
          <a:prstGeom prst="straightConnector1">
            <a:avLst/>
          </a:prstGeom>
          <a:ln w="28575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Pravokutnik 12">
            <a:extLst>
              <a:ext uri="{FF2B5EF4-FFF2-40B4-BE49-F238E27FC236}">
                <a16:creationId xmlns:a16="http://schemas.microsoft.com/office/drawing/2014/main" id="{FB9B93AD-C383-4034-AA78-2F214C10CB21}"/>
              </a:ext>
            </a:extLst>
          </p:cNvPr>
          <p:cNvSpPr/>
          <p:nvPr/>
        </p:nvSpPr>
        <p:spPr>
          <a:xfrm>
            <a:off x="1374775" y="1087438"/>
            <a:ext cx="1236663" cy="369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r-HR" cap="small" dirty="0">
                <a:latin typeface="+mn-lt"/>
                <a:cs typeface="+mn-cs"/>
              </a:rPr>
              <a:t>VELIČINE</a:t>
            </a:r>
          </a:p>
        </p:txBody>
      </p:sp>
      <p:sp>
        <p:nvSpPr>
          <p:cNvPr id="14" name="Pravokutnik 13">
            <a:extLst>
              <a:ext uri="{FF2B5EF4-FFF2-40B4-BE49-F238E27FC236}">
                <a16:creationId xmlns:a16="http://schemas.microsoft.com/office/drawing/2014/main" id="{575AF595-36F8-437E-8552-692C2A5B54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27513" y="1087438"/>
            <a:ext cx="14414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>
                <a:solidFill>
                  <a:srgbClr val="0070C0"/>
                </a:solidFill>
              </a:rPr>
              <a:t>brzina  </a:t>
            </a:r>
          </a:p>
        </p:txBody>
      </p:sp>
      <p:sp>
        <p:nvSpPr>
          <p:cNvPr id="15" name="Pravokutnik 14">
            <a:extLst>
              <a:ext uri="{FF2B5EF4-FFF2-40B4-BE49-F238E27FC236}">
                <a16:creationId xmlns:a16="http://schemas.microsoft.com/office/drawing/2014/main" id="{1D750322-5B92-486A-81F2-6E5484E242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88113" y="1087438"/>
            <a:ext cx="9921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>
                <a:solidFill>
                  <a:srgbClr val="FF0000"/>
                </a:solidFill>
              </a:rPr>
              <a:t> vrijeme</a:t>
            </a:r>
          </a:p>
        </p:txBody>
      </p:sp>
      <p:sp>
        <p:nvSpPr>
          <p:cNvPr id="16" name="Pravokutnik 15">
            <a:extLst>
              <a:ext uri="{FF2B5EF4-FFF2-40B4-BE49-F238E27FC236}">
                <a16:creationId xmlns:a16="http://schemas.microsoft.com/office/drawing/2014/main" id="{DDA62B74-5EC3-45E2-AA9C-FAA8418149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1468438"/>
            <a:ext cx="22494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MJERNE JEDINICE</a:t>
            </a:r>
          </a:p>
        </p:txBody>
      </p:sp>
      <p:sp>
        <p:nvSpPr>
          <p:cNvPr id="17" name="Pravokutnik 16">
            <a:extLst>
              <a:ext uri="{FF2B5EF4-FFF2-40B4-BE49-F238E27FC236}">
                <a16:creationId xmlns:a16="http://schemas.microsoft.com/office/drawing/2014/main" id="{EBA63117-559B-4805-8EF8-C36FFD256E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10013" y="1446213"/>
            <a:ext cx="187801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>
                <a:solidFill>
                  <a:srgbClr val="0070C0"/>
                </a:solidFill>
              </a:rPr>
              <a:t>km/h (kilometar)</a:t>
            </a:r>
          </a:p>
        </p:txBody>
      </p:sp>
      <p:sp>
        <p:nvSpPr>
          <p:cNvPr id="18" name="Pravokutnik 17">
            <a:extLst>
              <a:ext uri="{FF2B5EF4-FFF2-40B4-BE49-F238E27FC236}">
                <a16:creationId xmlns:a16="http://schemas.microsoft.com/office/drawing/2014/main" id="{D5515212-23CE-41DC-B534-3C147475D4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92888" y="1422400"/>
            <a:ext cx="838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>
                <a:solidFill>
                  <a:srgbClr val="FF0000"/>
                </a:solidFill>
              </a:rPr>
              <a:t>h (sat)</a:t>
            </a:r>
          </a:p>
        </p:txBody>
      </p:sp>
      <p:sp>
        <p:nvSpPr>
          <p:cNvPr id="45" name="Pravokutnik 44">
            <a:extLst>
              <a:ext uri="{FF2B5EF4-FFF2-40B4-BE49-F238E27FC236}">
                <a16:creationId xmlns:a16="http://schemas.microsoft.com/office/drawing/2014/main" id="{06F5A244-AE8C-43A6-8848-9ADD8B94EB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9150" y="2690813"/>
            <a:ext cx="14605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>
                <a:solidFill>
                  <a:srgbClr val="FF0000"/>
                </a:solidFill>
              </a:rPr>
              <a:t>1 h 15 min </a:t>
            </a:r>
            <a:r>
              <a:rPr lang="hr-HR" altLang="sr-Latn-RS"/>
              <a:t>=</a:t>
            </a:r>
          </a:p>
        </p:txBody>
      </p:sp>
      <p:graphicFrame>
        <p:nvGraphicFramePr>
          <p:cNvPr id="51" name="Object 2">
            <a:extLst>
              <a:ext uri="{FF2B5EF4-FFF2-40B4-BE49-F238E27FC236}">
                <a16:creationId xmlns:a16="http://schemas.microsoft.com/office/drawing/2014/main" id="{FECA000F-CD09-4DA0-9648-337B279CABB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22663" y="2601913"/>
          <a:ext cx="12573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57120" imgH="571320" progId="Equation.DSMT4">
                  <p:embed/>
                </p:oleObj>
              </mc:Choice>
              <mc:Fallback>
                <p:oleObj name="Equation" r:id="rId2" imgW="1257120" imgH="57132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2663" y="2601913"/>
                        <a:ext cx="12573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59" name="Object 3">
            <a:extLst>
              <a:ext uri="{FF2B5EF4-FFF2-40B4-BE49-F238E27FC236}">
                <a16:creationId xmlns:a16="http://schemas.microsoft.com/office/drawing/2014/main" id="{A86C42F9-4C59-4394-9291-26FF4A61A9A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97425" y="2611438"/>
          <a:ext cx="11303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30040" imgH="571320" progId="Equation.DSMT4">
                  <p:embed/>
                </p:oleObj>
              </mc:Choice>
              <mc:Fallback>
                <p:oleObj name="Equation" r:id="rId4" imgW="1130040" imgH="57132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7425" y="2611438"/>
                        <a:ext cx="11303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0" name="Object 4">
            <a:extLst>
              <a:ext uri="{FF2B5EF4-FFF2-40B4-BE49-F238E27FC236}">
                <a16:creationId xmlns:a16="http://schemas.microsoft.com/office/drawing/2014/main" id="{A32ACB08-6D43-45CF-B695-C2882BEE185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988050" y="2609850"/>
          <a:ext cx="10922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91880" imgH="571320" progId="Equation.DSMT4">
                  <p:embed/>
                </p:oleObj>
              </mc:Choice>
              <mc:Fallback>
                <p:oleObj name="Equation" r:id="rId6" imgW="1091880" imgH="57132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8050" y="2609850"/>
                        <a:ext cx="10922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1" name="Object 5">
            <a:extLst>
              <a:ext uri="{FF2B5EF4-FFF2-40B4-BE49-F238E27FC236}">
                <a16:creationId xmlns:a16="http://schemas.microsoft.com/office/drawing/2014/main" id="{894C263A-CD83-4DA7-8BAB-CAE3DB12CB2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78188" y="3379788"/>
          <a:ext cx="3937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93480" imgH="571320" progId="Equation.DSMT4">
                  <p:embed/>
                </p:oleObj>
              </mc:Choice>
              <mc:Fallback>
                <p:oleObj name="Equation" r:id="rId8" imgW="393480" imgH="57132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8188" y="3379788"/>
                        <a:ext cx="3937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" name="Object 6">
            <a:extLst>
              <a:ext uri="{FF2B5EF4-FFF2-40B4-BE49-F238E27FC236}">
                <a16:creationId xmlns:a16="http://schemas.microsoft.com/office/drawing/2014/main" id="{95C85A8C-FA03-41CF-9DCB-759C341EA6E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22413" y="4802188"/>
          <a:ext cx="16002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600200" imgH="571320" progId="Equation.DSMT4">
                  <p:embed/>
                </p:oleObj>
              </mc:Choice>
              <mc:Fallback>
                <p:oleObj name="Equation" r:id="rId10" imgW="1600200" imgH="57132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2413" y="4802188"/>
                        <a:ext cx="16002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3" name="Object 7">
            <a:extLst>
              <a:ext uri="{FF2B5EF4-FFF2-40B4-BE49-F238E27FC236}">
                <a16:creationId xmlns:a16="http://schemas.microsoft.com/office/drawing/2014/main" id="{2D951172-D2E4-4D9E-AB68-9772BFF35A0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97013" y="5557838"/>
          <a:ext cx="14224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422360" imgH="571320" progId="Equation.DSMT4">
                  <p:embed/>
                </p:oleObj>
              </mc:Choice>
              <mc:Fallback>
                <p:oleObj name="Equation" r:id="rId12" imgW="1422360" imgH="57132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7013" y="5557838"/>
                        <a:ext cx="14224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4" name="Object 8">
            <a:extLst>
              <a:ext uri="{FF2B5EF4-FFF2-40B4-BE49-F238E27FC236}">
                <a16:creationId xmlns:a16="http://schemas.microsoft.com/office/drawing/2014/main" id="{8B6DC262-8EA4-4C85-8E12-4F2A2BC51E2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76738" y="4900613"/>
          <a:ext cx="1130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130040" imgH="304560" progId="Equation.DSMT4">
                  <p:embed/>
                </p:oleObj>
              </mc:Choice>
              <mc:Fallback>
                <p:oleObj name="Equation" r:id="rId14" imgW="1130040" imgH="30456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76738" y="4900613"/>
                        <a:ext cx="11303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5" name="Object 9">
            <a:extLst>
              <a:ext uri="{FF2B5EF4-FFF2-40B4-BE49-F238E27FC236}">
                <a16:creationId xmlns:a16="http://schemas.microsoft.com/office/drawing/2014/main" id="{092F4ECC-3DBD-4E8D-B060-1A9619DD211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43450" y="5497513"/>
          <a:ext cx="952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952200" imgH="304560" progId="Equation.DSMT4">
                  <p:embed/>
                </p:oleObj>
              </mc:Choice>
              <mc:Fallback>
                <p:oleObj name="Equation" r:id="rId16" imgW="952200" imgH="30456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3450" y="5497513"/>
                        <a:ext cx="9525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9" name="Ravni poveznik 58">
            <a:extLst>
              <a:ext uri="{FF2B5EF4-FFF2-40B4-BE49-F238E27FC236}">
                <a16:creationId xmlns:a16="http://schemas.microsoft.com/office/drawing/2014/main" id="{F8597069-5383-403E-9E9C-2B9E0FECB0B7}"/>
              </a:ext>
            </a:extLst>
          </p:cNvPr>
          <p:cNvCxnSpPr/>
          <p:nvPr/>
        </p:nvCxnSpPr>
        <p:spPr>
          <a:xfrm rot="5400000" flipH="1" flipV="1">
            <a:off x="2650332" y="5915819"/>
            <a:ext cx="252412" cy="21590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Ravni poveznik 59">
            <a:extLst>
              <a:ext uri="{FF2B5EF4-FFF2-40B4-BE49-F238E27FC236}">
                <a16:creationId xmlns:a16="http://schemas.microsoft.com/office/drawing/2014/main" id="{D58B85DB-0841-47C9-A151-B9A4126E430A}"/>
              </a:ext>
            </a:extLst>
          </p:cNvPr>
          <p:cNvCxnSpPr/>
          <p:nvPr/>
        </p:nvCxnSpPr>
        <p:spPr>
          <a:xfrm rot="5400000" flipH="1" flipV="1">
            <a:off x="2351087" y="5718176"/>
            <a:ext cx="250825" cy="21590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kstniOkvir 60">
            <a:extLst>
              <a:ext uri="{FF2B5EF4-FFF2-40B4-BE49-F238E27FC236}">
                <a16:creationId xmlns:a16="http://schemas.microsoft.com/office/drawing/2014/main" id="{06366F24-0C32-44D3-9C6F-2EACA8D950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79650" y="5432425"/>
            <a:ext cx="430213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1600">
                <a:solidFill>
                  <a:srgbClr val="FF0000"/>
                </a:solidFill>
              </a:rPr>
              <a:t>19</a:t>
            </a:r>
          </a:p>
        </p:txBody>
      </p:sp>
      <p:grpSp>
        <p:nvGrpSpPr>
          <p:cNvPr id="2" name="Grupa 61">
            <a:extLst>
              <a:ext uri="{FF2B5EF4-FFF2-40B4-BE49-F238E27FC236}">
                <a16:creationId xmlns:a16="http://schemas.microsoft.com/office/drawing/2014/main" id="{5525D8A5-88A5-402D-991C-773DB71633E0}"/>
              </a:ext>
            </a:extLst>
          </p:cNvPr>
          <p:cNvGrpSpPr/>
          <p:nvPr/>
        </p:nvGrpSpPr>
        <p:grpSpPr>
          <a:xfrm>
            <a:off x="1703956" y="4594577"/>
            <a:ext cx="1260000" cy="216000"/>
            <a:chOff x="1500755" y="1648178"/>
            <a:chExt cx="1440000" cy="225778"/>
          </a:xfrm>
          <a:solidFill>
            <a:srgbClr val="00B050"/>
          </a:solidFill>
        </p:grpSpPr>
        <p:sp>
          <p:nvSpPr>
            <p:cNvPr id="63" name="Strelica savijena prema gore 62">
              <a:extLst>
                <a:ext uri="{FF2B5EF4-FFF2-40B4-BE49-F238E27FC236}">
                  <a16:creationId xmlns:a16="http://schemas.microsoft.com/office/drawing/2014/main" id="{A65E20E9-07D8-4A5B-81D9-4ABDAB120199}"/>
                </a:ext>
              </a:extLst>
            </p:cNvPr>
            <p:cNvSpPr/>
            <p:nvPr/>
          </p:nvSpPr>
          <p:spPr>
            <a:xfrm rot="10800000" flipH="1">
              <a:off x="1500755" y="1648178"/>
              <a:ext cx="1440000" cy="214490"/>
            </a:xfrm>
            <a:prstGeom prst="bentUpArrow">
              <a:avLst>
                <a:gd name="adj1" fmla="val 7143"/>
                <a:gd name="adj2" fmla="val 16071"/>
                <a:gd name="adj3" fmla="val 35713"/>
              </a:avLst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hr-HR"/>
            </a:p>
          </p:txBody>
        </p:sp>
        <p:cxnSp>
          <p:nvCxnSpPr>
            <p:cNvPr id="64" name="Ravni poveznik sa strelicom 63">
              <a:extLst>
                <a:ext uri="{FF2B5EF4-FFF2-40B4-BE49-F238E27FC236}">
                  <a16:creationId xmlns:a16="http://schemas.microsoft.com/office/drawing/2014/main" id="{403311B1-D2D6-4409-8223-0DB8B8479004}"/>
                </a:ext>
              </a:extLst>
            </p:cNvPr>
            <p:cNvCxnSpPr/>
            <p:nvPr/>
          </p:nvCxnSpPr>
          <p:spPr>
            <a:xfrm rot="16200000" flipH="1">
              <a:off x="1399952" y="1765956"/>
              <a:ext cx="216000" cy="0"/>
            </a:xfrm>
            <a:prstGeom prst="straightConnector1">
              <a:avLst/>
            </a:prstGeom>
            <a:grpFill/>
            <a:ln w="38100">
              <a:solidFill>
                <a:srgbClr val="00B05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upa 64">
            <a:extLst>
              <a:ext uri="{FF2B5EF4-FFF2-40B4-BE49-F238E27FC236}">
                <a16:creationId xmlns:a16="http://schemas.microsoft.com/office/drawing/2014/main" id="{758B357D-9FA0-4279-ADAE-425AD6FA3EFF}"/>
              </a:ext>
            </a:extLst>
          </p:cNvPr>
          <p:cNvGrpSpPr/>
          <p:nvPr/>
        </p:nvGrpSpPr>
        <p:grpSpPr>
          <a:xfrm>
            <a:off x="2101600" y="5200551"/>
            <a:ext cx="540000" cy="180000"/>
            <a:chOff x="1943555" y="2299308"/>
            <a:chExt cx="540000" cy="235049"/>
          </a:xfrm>
          <a:solidFill>
            <a:srgbClr val="FFC000"/>
          </a:solidFill>
        </p:grpSpPr>
        <p:sp>
          <p:nvSpPr>
            <p:cNvPr id="66" name="Strelica savijena prema gore 65">
              <a:extLst>
                <a:ext uri="{FF2B5EF4-FFF2-40B4-BE49-F238E27FC236}">
                  <a16:creationId xmlns:a16="http://schemas.microsoft.com/office/drawing/2014/main" id="{1E1D8D29-A588-4B41-809D-BCFBB950AED0}"/>
                </a:ext>
              </a:extLst>
            </p:cNvPr>
            <p:cNvSpPr/>
            <p:nvPr/>
          </p:nvSpPr>
          <p:spPr>
            <a:xfrm rot="10800000" flipH="1" flipV="1">
              <a:off x="1943555" y="2319867"/>
              <a:ext cx="540000" cy="214490"/>
            </a:xfrm>
            <a:prstGeom prst="bentUpArrow">
              <a:avLst>
                <a:gd name="adj1" fmla="val 7143"/>
                <a:gd name="adj2" fmla="val 16071"/>
                <a:gd name="adj3" fmla="val 35713"/>
              </a:avLst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hr-HR"/>
            </a:p>
          </p:txBody>
        </p:sp>
        <p:cxnSp>
          <p:nvCxnSpPr>
            <p:cNvPr id="67" name="Ravni poveznik sa strelicom 66">
              <a:extLst>
                <a:ext uri="{FF2B5EF4-FFF2-40B4-BE49-F238E27FC236}">
                  <a16:creationId xmlns:a16="http://schemas.microsoft.com/office/drawing/2014/main" id="{82757FF6-8CC9-4C19-B5CA-2417573CC983}"/>
                </a:ext>
              </a:extLst>
            </p:cNvPr>
            <p:cNvCxnSpPr/>
            <p:nvPr/>
          </p:nvCxnSpPr>
          <p:spPr>
            <a:xfrm rot="5400000" flipH="1" flipV="1">
              <a:off x="1842333" y="2407308"/>
              <a:ext cx="216000" cy="0"/>
            </a:xfrm>
            <a:prstGeom prst="straightConnector1">
              <a:avLst/>
            </a:prstGeom>
            <a:grpFill/>
            <a:ln w="38100">
              <a:solidFill>
                <a:srgbClr val="FFC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51" name="Pravokutnik 35">
            <a:extLst>
              <a:ext uri="{FF2B5EF4-FFF2-40B4-BE49-F238E27FC236}">
                <a16:creationId xmlns:a16="http://schemas.microsoft.com/office/drawing/2014/main" id="{8EB0B396-FB67-478F-92A5-7D35911683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488" y="225425"/>
            <a:ext cx="81026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Automobil prijeđe neki put vozeći se stalnom brzinom od 76 km/h za 1 sat i 15 minuta. Koliko će mu vremena trebati za povratak ako vozi brzinom od 100 km/h?</a:t>
            </a:r>
          </a:p>
        </p:txBody>
      </p:sp>
      <p:sp>
        <p:nvSpPr>
          <p:cNvPr id="38" name="TekstniOkvir 37">
            <a:extLst>
              <a:ext uri="{FF2B5EF4-FFF2-40B4-BE49-F238E27FC236}">
                <a16:creationId xmlns:a16="http://schemas.microsoft.com/office/drawing/2014/main" id="{C2D8CFAE-19BC-40B8-8748-F072187E20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22538" y="2020888"/>
            <a:ext cx="40989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Veličine su obrnuto proporcionalne.</a:t>
            </a:r>
          </a:p>
        </p:txBody>
      </p:sp>
      <p:sp>
        <p:nvSpPr>
          <p:cNvPr id="39" name="TekstniOkvir 38">
            <a:extLst>
              <a:ext uri="{FF2B5EF4-FFF2-40B4-BE49-F238E27FC236}">
                <a16:creationId xmlns:a16="http://schemas.microsoft.com/office/drawing/2014/main" id="{743E5370-B14C-49E6-85BF-ED24299D9D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003425"/>
            <a:ext cx="62087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Vozeći </a:t>
            </a:r>
            <a:r>
              <a:rPr lang="hr-HR" altLang="sr-Latn-RS" b="1"/>
              <a:t>većom</a:t>
            </a:r>
            <a:r>
              <a:rPr lang="hr-HR" altLang="sr-Latn-RS"/>
              <a:t> brzinom na putu će provesti  </a:t>
            </a:r>
            <a:r>
              <a:rPr lang="hr-HR" altLang="sr-Latn-RS" b="1"/>
              <a:t>kraće</a:t>
            </a:r>
            <a:r>
              <a:rPr lang="hr-HR" altLang="sr-Latn-RS"/>
              <a:t> vrijeme.</a:t>
            </a:r>
          </a:p>
        </p:txBody>
      </p:sp>
      <p:sp>
        <p:nvSpPr>
          <p:cNvPr id="40" name="Pravokutnik 39">
            <a:extLst>
              <a:ext uri="{FF2B5EF4-FFF2-40B4-BE49-F238E27FC236}">
                <a16:creationId xmlns:a16="http://schemas.microsoft.com/office/drawing/2014/main" id="{3C50434D-5183-4B73-A246-29773D14B4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1463" y="4852988"/>
            <a:ext cx="10255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>
                <a:solidFill>
                  <a:srgbClr val="FF0000"/>
                </a:solidFill>
              </a:rPr>
              <a:t>0.95 h </a:t>
            </a:r>
            <a:r>
              <a:rPr lang="hr-HR" altLang="sr-Latn-RS"/>
              <a:t>=</a:t>
            </a:r>
          </a:p>
        </p:txBody>
      </p:sp>
      <p:sp>
        <p:nvSpPr>
          <p:cNvPr id="41" name="Pravokutnik 40">
            <a:extLst>
              <a:ext uri="{FF2B5EF4-FFF2-40B4-BE49-F238E27FC236}">
                <a16:creationId xmlns:a16="http://schemas.microsoft.com/office/drawing/2014/main" id="{77842111-7AEA-4222-9BA8-8567232186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61150" y="5276850"/>
            <a:ext cx="17113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>
                <a:solidFill>
                  <a:srgbClr val="FF0000"/>
                </a:solidFill>
              </a:rPr>
              <a:t>0.95 </a:t>
            </a:r>
            <a:r>
              <a:rPr lang="hr-HR" altLang="sr-Latn-RS">
                <a:sym typeface="Symbol" panose="05050102010706020507" pitchFamily="18" charset="2"/>
              </a:rPr>
              <a:t> 60 min</a:t>
            </a:r>
            <a:r>
              <a:rPr lang="hr-HR" altLang="sr-Latn-RS"/>
              <a:t> =</a:t>
            </a:r>
          </a:p>
        </p:txBody>
      </p:sp>
      <p:sp>
        <p:nvSpPr>
          <p:cNvPr id="42" name="Pravokutnik 41">
            <a:extLst>
              <a:ext uri="{FF2B5EF4-FFF2-40B4-BE49-F238E27FC236}">
                <a16:creationId xmlns:a16="http://schemas.microsoft.com/office/drawing/2014/main" id="{86210DBD-EF89-4FDA-A306-C284F4DBA6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67500" y="5676900"/>
            <a:ext cx="9413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>
                <a:solidFill>
                  <a:srgbClr val="FF0000"/>
                </a:solidFill>
              </a:rPr>
              <a:t>57 min</a:t>
            </a:r>
            <a:r>
              <a:rPr lang="hr-HR" altLang="sr-Latn-RS"/>
              <a:t> </a:t>
            </a:r>
          </a:p>
        </p:txBody>
      </p:sp>
      <p:sp>
        <p:nvSpPr>
          <p:cNvPr id="43" name="TekstniOkvir 42">
            <a:extLst>
              <a:ext uri="{FF2B5EF4-FFF2-40B4-BE49-F238E27FC236}">
                <a16:creationId xmlns:a16="http://schemas.microsoft.com/office/drawing/2014/main" id="{B37A0598-993B-4D94-90A7-0F0A514B80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7288" y="6281738"/>
            <a:ext cx="4006850" cy="373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Za povratak će mu trebati 57 minuta.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9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19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500"/>
                                        <p:tgtEl>
                                          <p:spTgt spid="19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7" dur="500"/>
                                        <p:tgtEl>
                                          <p:spTgt spid="19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2" dur="500"/>
                                        <p:tgtEl>
                                          <p:spTgt spid="19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3" grpId="0"/>
      <p:bldP spid="14" grpId="0"/>
      <p:bldP spid="15" grpId="0"/>
      <p:bldP spid="16" grpId="0"/>
      <p:bldP spid="17" grpId="0"/>
      <p:bldP spid="18" grpId="0"/>
      <p:bldP spid="45" grpId="0"/>
      <p:bldP spid="61" grpId="0"/>
      <p:bldP spid="38" grpId="0"/>
      <p:bldP spid="39" grpId="0"/>
      <p:bldP spid="39" grpId="1"/>
      <p:bldP spid="40" grpId="0"/>
      <p:bldP spid="41" grpId="0"/>
      <p:bldP spid="42" grpId="0"/>
      <p:bldP spid="43" grpId="0"/>
    </p:bldLst>
  </p:timing>
</p:sld>
</file>

<file path=ppt/theme/theme1.xml><?xml version="1.0" encoding="utf-8"?>
<a:theme xmlns:a="http://schemas.openxmlformats.org/drawingml/2006/main" name="Math 7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klasično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_brzina</Template>
  <TotalTime>2</TotalTime>
  <Words>118</Words>
  <Application>Microsoft Office PowerPoint</Application>
  <PresentationFormat>Prikaz na zaslonu (4:3)</PresentationFormat>
  <Paragraphs>19</Paragraphs>
  <Slides>2</Slides>
  <Notes>0</Notes>
  <HiddenSlides>0</HiddenSlides>
  <MMClips>0</MMClips>
  <ScaleCrop>false</ScaleCrop>
  <HeadingPairs>
    <vt:vector size="8" baseType="variant">
      <vt:variant>
        <vt:lpstr>Korišteni fontovi</vt:lpstr>
      </vt:variant>
      <vt:variant>
        <vt:i4>5</vt:i4>
      </vt:variant>
      <vt:variant>
        <vt:lpstr>Tema</vt:lpstr>
      </vt:variant>
      <vt:variant>
        <vt:i4>1</vt:i4>
      </vt:variant>
      <vt:variant>
        <vt:lpstr>Uloženi OLE poslužitelji</vt:lpstr>
      </vt:variant>
      <vt:variant>
        <vt:i4>1</vt:i4>
      </vt:variant>
      <vt:variant>
        <vt:lpstr>Naslovi slajdova</vt:lpstr>
      </vt:variant>
      <vt:variant>
        <vt:i4>2</vt:i4>
      </vt:variant>
    </vt:vector>
  </HeadingPairs>
  <TitlesOfParts>
    <vt:vector size="9" baseType="lpstr">
      <vt:lpstr>Arial</vt:lpstr>
      <vt:lpstr>Calibri</vt:lpstr>
      <vt:lpstr>Myriad Pro</vt:lpstr>
      <vt:lpstr>Brush Script MT</vt:lpstr>
      <vt:lpstr>Symbol</vt:lpstr>
      <vt:lpstr>Math 7</vt:lpstr>
      <vt:lpstr>Equation</vt:lpstr>
      <vt:lpstr>PowerPoint prezentacija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prezentacija</dc:title>
  <dc:creator>Jasminka Viljevac</dc:creator>
  <cp:lastModifiedBy>Jasminka Viljevac</cp:lastModifiedBy>
  <cp:revision>1</cp:revision>
  <dcterms:created xsi:type="dcterms:W3CDTF">2021-09-16T14:46:50Z</dcterms:created>
  <dcterms:modified xsi:type="dcterms:W3CDTF">2021-09-16T14:49:03Z</dcterms:modified>
</cp:coreProperties>
</file>